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58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60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F044BCAB-138E-4FAA-8FE8-49F1025BD4A3}">
          <p14:sldIdLst>
            <p14:sldId id="256"/>
            <p14:sldId id="257"/>
            <p14:sldId id="261"/>
            <p14:sldId id="259"/>
          </p14:sldIdLst>
        </p14:section>
        <p14:section name="Раздел без заголовка" id="{7ADEFAD7-A1F7-4294-93CC-6039B60C0C81}">
          <p14:sldIdLst>
            <p14:sldId id="258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</p14:sldIdLst>
        </p14:section>
        <p14:section name="Раздел без заголовка" id="{DE1F6FD4-E0E6-4CF8-8509-296CA31A3204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3144"/>
    <a:srgbClr val="0F1210"/>
    <a:srgbClr val="1DA4F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161" autoAdjust="0"/>
    <p:restoredTop sz="94660"/>
  </p:normalViewPr>
  <p:slideViewPr>
    <p:cSldViewPr snapToGrid="0">
      <p:cViewPr varScale="1">
        <p:scale>
          <a:sx n="73" d="100"/>
          <a:sy n="73" d="100"/>
        </p:scale>
        <p:origin x="28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gif>
</file>

<file path=ppt/media/image5.png>
</file>

<file path=ppt/media/image6.gi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490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6982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295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327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426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8304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1563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313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408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667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403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28329-3771-4383-96ED-771EAB3C1427}" type="datetimeFigureOut">
              <a:rPr lang="ru-RU" smtClean="0"/>
              <a:t>03.06.2016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D042E-AD99-4B3B-800B-42444ABCE14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316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55000" contrast="-26000"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53980" y="2041204"/>
            <a:ext cx="9144000" cy="2387600"/>
          </a:xfrm>
        </p:spPr>
        <p:txBody>
          <a:bodyPr>
            <a:normAutofit/>
          </a:bodyPr>
          <a:lstStyle/>
          <a:p>
            <a:r>
              <a:rPr lang="en-US" sz="7200" dirty="0" smtClean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glow rad="127000">
                    <a:schemeClr val="bg1">
                      <a:alpha val="20000"/>
                    </a:schemeClr>
                  </a:glow>
                </a:effectLst>
              </a:rPr>
              <a:t>How</a:t>
            </a:r>
            <a:r>
              <a:rPr lang="en-US" sz="7200" dirty="0" smtClean="0">
                <a:solidFill>
                  <a:schemeClr val="bg1"/>
                </a:solidFill>
                <a:effectLst>
                  <a:glow rad="127000">
                    <a:schemeClr val="bg1">
                      <a:alpha val="20000"/>
                    </a:schemeClr>
                  </a:glow>
                </a:effectLst>
              </a:rPr>
              <a:t> computers communicate?</a:t>
            </a:r>
            <a:endParaRPr lang="ru-RU" sz="7200" dirty="0">
              <a:solidFill>
                <a:schemeClr val="bg1"/>
              </a:solidFill>
              <a:effectLst>
                <a:glow rad="127000">
                  <a:schemeClr val="bg1"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22889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1     2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DLINK-1521 [10.10.10.1]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2     2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10.1.1.1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3     3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172-0-1-1.lightspeed.brhmal.sbcglobal.net [172.0.1.1]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4     3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194.85.161.1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5     3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s14-1-gw.spb.runnet.ru [194.85.36.153]</a:t>
            </a:r>
          </a:p>
        </p:txBody>
      </p:sp>
    </p:spTree>
    <p:extLst>
      <p:ext uri="{BB962C8B-B14F-4D97-AF65-F5344CB8AC3E}">
        <p14:creationId xmlns:p14="http://schemas.microsoft.com/office/powerpoint/2010/main" val="153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2     2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10.1.1.1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3     3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172-0-1-1.lightspeed.brhmal.sbcglobal.net [172.0.1.1]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4     3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194.85.161.1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5     3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s14-1-gw.spb.runnet.ru [194.85.36.153]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6     3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b57-1-gw.spb.runnet.ru [194.85.40.89]</a:t>
            </a:r>
          </a:p>
        </p:txBody>
      </p:sp>
    </p:spTree>
    <p:extLst>
      <p:ext uri="{BB962C8B-B14F-4D97-AF65-F5344CB8AC3E}">
        <p14:creationId xmlns:p14="http://schemas.microsoft.com/office/powerpoint/2010/main" val="197069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 3     3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172-0-1-1.lightspeed.brhmal.sbcglobal.net [172.0.1.1]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4     3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194.85.161.1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5     3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s14-1-gw.spb.runnet.ru [194.85.36.153]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6     3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b57-1-gw.spb.runnet.ru [194.85.40.89]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7</a:t>
            </a:r>
            <a:r>
              <a:rPr lang="ru-RU" sz="2000" dirty="0" smtClean="0">
                <a:solidFill>
                  <a:schemeClr val="bg1"/>
                </a:solidFill>
              </a:rPr>
              <a:t>    16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17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14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xe-5-0-3.bar1.Stockholm1.Level3.net [213.242.110.197]</a:t>
            </a:r>
          </a:p>
        </p:txBody>
      </p:sp>
      <p:cxnSp>
        <p:nvCxnSpPr>
          <p:cNvPr id="3" name="Прямая со стрелкой 2"/>
          <p:cNvCxnSpPr>
            <a:stCxn id="5" idx="2"/>
          </p:cNvCxnSpPr>
          <p:nvPr/>
        </p:nvCxnSpPr>
        <p:spPr>
          <a:xfrm flipH="1" flipV="1">
            <a:off x="6061587" y="2282826"/>
            <a:ext cx="674739" cy="29814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37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4     3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194.85.161.1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5     3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s14-1-gw.spb.runnet.ru [194.85.36.153]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6     3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b57-1-gw.spb.runnet.ru [194.85.40.89]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7</a:t>
            </a:r>
            <a:r>
              <a:rPr lang="ru-RU" sz="2000" dirty="0" smtClean="0">
                <a:solidFill>
                  <a:schemeClr val="bg1"/>
                </a:solidFill>
              </a:rPr>
              <a:t>    16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17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14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xe-5-0-3.bar1.Stockholm1.Level3.net [213.242.110.197]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8   198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199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vl-3606.car2.Seattle1.Level3.net [4.69.208.137]</a:t>
            </a:r>
          </a:p>
        </p:txBody>
      </p:sp>
      <p:cxnSp>
        <p:nvCxnSpPr>
          <p:cNvPr id="7" name="Прямая со стрелкой 6"/>
          <p:cNvCxnSpPr/>
          <p:nvPr/>
        </p:nvCxnSpPr>
        <p:spPr>
          <a:xfrm flipH="1" flipV="1">
            <a:off x="6061587" y="2282826"/>
            <a:ext cx="674739" cy="29814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Прямая со стрелкой 2"/>
          <p:cNvCxnSpPr/>
          <p:nvPr/>
        </p:nvCxnSpPr>
        <p:spPr>
          <a:xfrm flipH="1">
            <a:off x="2050026" y="2282826"/>
            <a:ext cx="4011561" cy="54886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075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5     3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s14-1-gw.spb.runnet.ru [194.85.36.153]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6     3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b57-1-gw.spb.runnet.ru [194.85.40.89]</a:t>
            </a:r>
            <a:endParaRPr lang="ru-RU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7</a:t>
            </a:r>
            <a:r>
              <a:rPr lang="ru-RU" sz="2000" dirty="0" smtClean="0">
                <a:solidFill>
                  <a:schemeClr val="bg1"/>
                </a:solidFill>
              </a:rPr>
              <a:t>    16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17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14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xe-5-0-3.bar1.Stockholm1.Level3.net [213.242.110.197]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8   198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199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vl-3606.car2.Seattle1.Level3.net [4.69.208.137]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9   198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PACIFIC-NOR.car2.Seattle1.Level3.net [4.53.146.142]</a:t>
            </a:r>
          </a:p>
        </p:txBody>
      </p:sp>
      <p:cxnSp>
        <p:nvCxnSpPr>
          <p:cNvPr id="7" name="Прямая со стрелкой 6"/>
          <p:cNvCxnSpPr/>
          <p:nvPr/>
        </p:nvCxnSpPr>
        <p:spPr>
          <a:xfrm flipH="1" flipV="1">
            <a:off x="6061587" y="2282826"/>
            <a:ext cx="674739" cy="29814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H="1">
            <a:off x="2050026" y="2282826"/>
            <a:ext cx="4011561" cy="54886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570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6     3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b57-1-gw.spb.runnet.ru [194.85.40.89]</a:t>
            </a:r>
            <a:r>
              <a:rPr lang="ru-RU" sz="2000" dirty="0" smtClean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7</a:t>
            </a:r>
            <a:r>
              <a:rPr lang="ru-RU" sz="2000" dirty="0" smtClean="0">
                <a:solidFill>
                  <a:schemeClr val="bg1"/>
                </a:solidFill>
              </a:rPr>
              <a:t>    16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17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14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xe-5-0-3.bar1.Stockholm1.Level3.net [213.242.110.197]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8   198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199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vl-3606.car2.Seattle1.Level3.net [4.69.208.137]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9   198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PACIFIC-NOR.car2.Seattle1.Level3.net [4.53.146.142]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10   197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199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ae0--4010.icar-sttl1-2.infra.pnw-gigapop.net [209.124.188.134]</a:t>
            </a:r>
            <a:endParaRPr lang="ru-RU" sz="2000" dirty="0">
              <a:solidFill>
                <a:schemeClr val="bg1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 flipH="1" flipV="1">
            <a:off x="6061587" y="2282826"/>
            <a:ext cx="674739" cy="29814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" name="Прямая со стрелкой 2"/>
          <p:cNvCxnSpPr/>
          <p:nvPr/>
        </p:nvCxnSpPr>
        <p:spPr>
          <a:xfrm>
            <a:off x="2050026" y="2831690"/>
            <a:ext cx="1312606" cy="336039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H="1">
            <a:off x="2050026" y="2282826"/>
            <a:ext cx="4011561" cy="54886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6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8   198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199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vl-3606.car2.Seattle1.Level3.net [4.69.208.137]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9   198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PACIFIC-NOR.car2.Seattle1.Level3.net [4.53.146.142]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10   197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199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ae0--4010.icar-sttl1-2.infra.pnw-gigapop.net [209.124.188.134]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11   201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201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200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ae0--4010.uwbr-atg-1.infra.washington.edu [209.124.188.135]</a:t>
            </a:r>
            <a:endParaRPr lang="ru-RU" sz="2000" dirty="0">
              <a:solidFill>
                <a:schemeClr val="bg1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 flipH="1" flipV="1">
            <a:off x="6061587" y="2282826"/>
            <a:ext cx="674739" cy="29814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>
            <a:off x="2050026" y="2831690"/>
            <a:ext cx="1312606" cy="336039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H="1">
            <a:off x="2050026" y="2282826"/>
            <a:ext cx="4011561" cy="54886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00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 9   198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198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PACIFIC-NOR.car2.Seattle1.Level3.net [4.53.146.142]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10   197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199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ae0--4010.icar-sttl1-2.infra.pnw-gigapop.net [209.124.188.134]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11   201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201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200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ae0--4010.uwbr-atg-1.infra.washington.edu [209.124.188.135]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12   219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206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ae3--836.uwar-uwtc-1.infra.washington.edu [128.95.155.195]</a:t>
            </a:r>
            <a:endParaRPr lang="ru-RU" sz="2000" dirty="0">
              <a:solidFill>
                <a:schemeClr val="bg1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 flipH="1" flipV="1">
            <a:off x="6061587" y="2282826"/>
            <a:ext cx="674739" cy="29814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>
            <a:off x="2050026" y="2831690"/>
            <a:ext cx="1312606" cy="336039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H="1">
            <a:off x="2050026" y="2282826"/>
            <a:ext cx="4011561" cy="54886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4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10   197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199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ae0--4010.icar-sttl1-2.infra.pnw-gigapop.net [209.124.188.134]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11   201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201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200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ae0--4010.uwbr-atg-1.infra.washington.edu [209.124.188.135]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12   219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206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ae3--836.uwar-uwtc-1.infra.washington.edu [128.95.155.195]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13   205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235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220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www4.cac.washington.edu [128.95.155.198]</a:t>
            </a:r>
          </a:p>
          <a:p>
            <a:pPr marL="0" indent="0">
              <a:buNone/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Trace complete.</a:t>
            </a:r>
            <a:endParaRPr lang="ru-RU" sz="2000" dirty="0">
              <a:solidFill>
                <a:schemeClr val="bg1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 flipH="1" flipV="1">
            <a:off x="6061587" y="2282826"/>
            <a:ext cx="674739" cy="29814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>
            <a:off x="2050026" y="2831690"/>
            <a:ext cx="1312606" cy="336039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H="1">
            <a:off x="2050026" y="2282826"/>
            <a:ext cx="4011561" cy="54886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79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11   201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201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200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ae0--4010.uwbr-atg-1.infra.washington.edu [209.124.188.135]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12   219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206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207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ae3--836.uwar-uwtc-1.infra.washington.edu [128.95.155.195]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13   205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235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220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www4.cac.washington.edu [128.95.155.198]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Trace complete.</a:t>
            </a:r>
            <a:endParaRPr lang="ru-RU" sz="2000" dirty="0">
              <a:solidFill>
                <a:schemeClr val="bg1"/>
              </a:solidFill>
            </a:endParaRPr>
          </a:p>
        </p:txBody>
      </p:sp>
      <p:cxnSp>
        <p:nvCxnSpPr>
          <p:cNvPr id="7" name="Прямая со стрелкой 6"/>
          <p:cNvCxnSpPr/>
          <p:nvPr/>
        </p:nvCxnSpPr>
        <p:spPr>
          <a:xfrm flipH="1" flipV="1">
            <a:off x="6061587" y="2282826"/>
            <a:ext cx="674739" cy="29814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2050026" y="2831690"/>
            <a:ext cx="1312606" cy="336039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H="1">
            <a:off x="2050026" y="2282826"/>
            <a:ext cx="4011561" cy="54886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  <a:effectLst>
            <a:glow rad="38100">
              <a:srgbClr val="FF0000"/>
            </a:glow>
          </a:effectLst>
        </p:spPr>
      </p:pic>
    </p:spTree>
    <p:extLst>
      <p:ext uri="{BB962C8B-B14F-4D97-AF65-F5344CB8AC3E}">
        <p14:creationId xmlns:p14="http://schemas.microsoft.com/office/powerpoint/2010/main" val="2304062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22915" y="4351338"/>
            <a:ext cx="9546167" cy="2083329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360000" rIns="360000">
            <a:norm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Data communications play an important role for people, organizations, companies, governments from all over the world</a:t>
            </a:r>
            <a:endParaRPr lang="ru-RU" sz="4000" dirty="0">
              <a:solidFill>
                <a:schemeClr val="bg1"/>
              </a:solidFill>
            </a:endParaRPr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246" y="0"/>
            <a:ext cx="8187507" cy="4351338"/>
          </a:xfrm>
          <a:effectLst/>
        </p:spPr>
      </p:pic>
    </p:spTree>
    <p:extLst>
      <p:ext uri="{BB962C8B-B14F-4D97-AF65-F5344CB8AC3E}">
        <p14:creationId xmlns:p14="http://schemas.microsoft.com/office/powerpoint/2010/main" val="41856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55000" contrast="-26000"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Заголовок 1"/>
          <p:cNvSpPr txBox="1">
            <a:spLocks/>
          </p:cNvSpPr>
          <p:nvPr/>
        </p:nvSpPr>
        <p:spPr>
          <a:xfrm>
            <a:off x="838200" y="365125"/>
            <a:ext cx="10837333" cy="9705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glow rad="127000">
                    <a:schemeClr val="bg1">
                      <a:alpha val="20000"/>
                    </a:schemeClr>
                  </a:glow>
                </a:effectLst>
              </a:rPr>
              <a:t>How it can be faster?</a:t>
            </a:r>
            <a:endParaRPr lang="ru-RU" dirty="0">
              <a:solidFill>
                <a:schemeClr val="bg1"/>
              </a:solidFill>
              <a:effectLst>
                <a:glow rad="127000">
                  <a:schemeClr val="bg1">
                    <a:alpha val="20000"/>
                  </a:schemeClr>
                </a:glow>
              </a:effectLst>
            </a:endParaRPr>
          </a:p>
        </p:txBody>
      </p:sp>
      <p:sp>
        <p:nvSpPr>
          <p:cNvPr id="25" name="Объект 24"/>
          <p:cNvSpPr>
            <a:spLocks noGrp="1"/>
          </p:cNvSpPr>
          <p:nvPr>
            <p:ph idx="1"/>
          </p:nvPr>
        </p:nvSpPr>
        <p:spPr>
          <a:xfrm>
            <a:off x="838200" y="1659467"/>
            <a:ext cx="10515600" cy="4517496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New technologies</a:t>
            </a:r>
          </a:p>
          <a:p>
            <a:pPr lvl="1"/>
            <a:r>
              <a:rPr lang="en-US" sz="3200" dirty="0" smtClean="0">
                <a:solidFill>
                  <a:schemeClr val="bg1"/>
                </a:solidFill>
              </a:rPr>
              <a:t>Fiber optics</a:t>
            </a:r>
          </a:p>
          <a:p>
            <a:pPr lvl="1"/>
            <a:r>
              <a:rPr lang="en-US" sz="3200" dirty="0" smtClean="0">
                <a:solidFill>
                  <a:schemeClr val="bg1"/>
                </a:solidFill>
              </a:rPr>
              <a:t>Laser technologies</a:t>
            </a:r>
            <a:endParaRPr lang="en-US" sz="3200" dirty="0" smtClean="0">
              <a:solidFill>
                <a:schemeClr val="bg1"/>
              </a:solidFill>
            </a:endParaRPr>
          </a:p>
          <a:p>
            <a:pPr lvl="1"/>
            <a:r>
              <a:rPr lang="en-US" sz="3200" dirty="0" smtClean="0">
                <a:solidFill>
                  <a:schemeClr val="bg1"/>
                </a:solidFill>
              </a:rPr>
              <a:t>Mobile </a:t>
            </a:r>
            <a:r>
              <a:rPr lang="en-US" sz="3200" dirty="0" smtClean="0">
                <a:solidFill>
                  <a:schemeClr val="bg1"/>
                </a:solidFill>
              </a:rPr>
              <a:t>broadband (better than 4G)</a:t>
            </a:r>
            <a:endParaRPr lang="en-US" sz="3200" dirty="0">
              <a:solidFill>
                <a:schemeClr val="bg1"/>
              </a:solidFill>
            </a:endParaRPr>
          </a:p>
          <a:p>
            <a:pPr lvl="1"/>
            <a:endParaRPr lang="en-US" sz="3200" dirty="0" smtClean="0">
              <a:solidFill>
                <a:schemeClr val="bg1"/>
              </a:solidFill>
            </a:endParaRPr>
          </a:p>
          <a:p>
            <a:r>
              <a:rPr lang="en-US" sz="4000" dirty="0" smtClean="0">
                <a:solidFill>
                  <a:schemeClr val="bg1"/>
                </a:solidFill>
              </a:rPr>
              <a:t>Modified </a:t>
            </a:r>
            <a:r>
              <a:rPr lang="en-US" sz="4000" dirty="0" smtClean="0">
                <a:solidFill>
                  <a:schemeClr val="bg1"/>
                </a:solidFill>
              </a:rPr>
              <a:t>protocols</a:t>
            </a:r>
            <a:endParaRPr lang="en-US" sz="3600" dirty="0">
              <a:solidFill>
                <a:schemeClr val="bg1"/>
              </a:solidFill>
            </a:endParaRPr>
          </a:p>
          <a:p>
            <a:pPr lvl="1"/>
            <a:r>
              <a:rPr lang="en-US" sz="3200" dirty="0">
                <a:solidFill>
                  <a:schemeClr val="bg1"/>
                </a:solidFill>
              </a:rPr>
              <a:t>Better routing tables</a:t>
            </a:r>
          </a:p>
          <a:p>
            <a:pPr lvl="1"/>
            <a:r>
              <a:rPr lang="en-US" sz="3200" dirty="0" smtClean="0">
                <a:solidFill>
                  <a:schemeClr val="bg1"/>
                </a:solidFill>
              </a:rPr>
              <a:t>More </a:t>
            </a:r>
            <a:r>
              <a:rPr lang="en-US" sz="3200" dirty="0" smtClean="0">
                <a:solidFill>
                  <a:schemeClr val="bg1"/>
                </a:solidFill>
              </a:rPr>
              <a:t>simultaneous </a:t>
            </a:r>
            <a:r>
              <a:rPr lang="en-US" sz="3200" dirty="0" smtClean="0">
                <a:solidFill>
                  <a:schemeClr val="bg1"/>
                </a:solidFill>
              </a:rPr>
              <a:t>connections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29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55000" contrast="-26000"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95867" y="280138"/>
            <a:ext cx="10837333" cy="97050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glow rad="127000">
                    <a:schemeClr val="bg1">
                      <a:alpha val="20000"/>
                    </a:schemeClr>
                  </a:glow>
                </a:effectLst>
              </a:rPr>
              <a:t>TCP/IP protocol</a:t>
            </a:r>
            <a:endParaRPr lang="ru-RU" dirty="0">
              <a:solidFill>
                <a:schemeClr val="bg1"/>
              </a:solidFill>
              <a:effectLst>
                <a:glow rad="127000">
                  <a:schemeClr val="bg1">
                    <a:alpha val="20000"/>
                  </a:schemeClr>
                </a:glow>
              </a:effectLst>
            </a:endParaRPr>
          </a:p>
        </p:txBody>
      </p:sp>
      <p:pic>
        <p:nvPicPr>
          <p:cNvPr id="23" name="Рисунок 22"/>
          <p:cNvPicPr>
            <a:picLocks noChangeAspect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81000"/>
                    </a14:imgEffect>
                    <a14:imgEffect>
                      <a14:brightnessContrast bright="-49000" contras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267" y="2447163"/>
            <a:ext cx="2657942" cy="2657942"/>
          </a:xfrm>
          <a:prstGeom prst="rect">
            <a:avLst/>
          </a:prstGeom>
          <a:noFill/>
          <a:effectLst/>
        </p:spPr>
      </p:pic>
      <p:pic>
        <p:nvPicPr>
          <p:cNvPr id="24" name="Рисунок 23"/>
          <p:cNvPicPr>
            <a:picLocks noChangeAspect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181000"/>
                    </a14:imgEffect>
                    <a14:imgEffect>
                      <a14:brightnessContrast bright="-49000" contrast="-5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3134" y="2447163"/>
            <a:ext cx="2657942" cy="2657942"/>
          </a:xfrm>
          <a:prstGeom prst="rect">
            <a:avLst/>
          </a:prstGeom>
          <a:noFill/>
          <a:effectLst/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0209" y="3676121"/>
            <a:ext cx="3971925" cy="20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596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55000" contrast="-26000"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95867" y="280138"/>
            <a:ext cx="10837333" cy="97050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effectLst>
                  <a:glow rad="127000">
                    <a:schemeClr val="bg1">
                      <a:alpha val="20000"/>
                    </a:schemeClr>
                  </a:glow>
                </a:effectLst>
              </a:rPr>
              <a:t>TCP/IP protocol</a:t>
            </a:r>
            <a:endParaRPr lang="ru-RU" dirty="0">
              <a:solidFill>
                <a:schemeClr val="bg1"/>
              </a:solidFill>
              <a:effectLst>
                <a:glow rad="127000">
                  <a:schemeClr val="bg1">
                    <a:alpha val="20000"/>
                  </a:schemeClr>
                </a:glo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5867" y="1403045"/>
            <a:ext cx="3352800" cy="115791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360000" tIns="360000" rIns="360000" bIns="360000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Application layer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5867" y="2713363"/>
            <a:ext cx="3352800" cy="115791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360000" tIns="360000" rIns="360000" bIns="360000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Transport layer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5867" y="4023681"/>
            <a:ext cx="3352800" cy="115791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360000" tIns="360000" rIns="360000" bIns="360000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Network layer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867" y="5333999"/>
            <a:ext cx="3352800" cy="115791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360000" tIns="360000" rIns="360000" bIns="360000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Link layer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66240" y="1651932"/>
            <a:ext cx="1127956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180000" tIns="144000" rIns="180000" bIns="14400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Telnet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109151" y="1655869"/>
            <a:ext cx="813960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180000" tIns="144000" rIns="180000" bIns="14400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FTP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38066" y="1655869"/>
            <a:ext cx="1076852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180000" tIns="144000" rIns="180000" bIns="14400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SMTP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34242" y="1655869"/>
            <a:ext cx="892507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180000" tIns="144000" rIns="180000" bIns="14400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DNS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46073" y="1655869"/>
            <a:ext cx="765870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180000" tIns="144000" rIns="180000" bIns="14400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RIP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531267" y="1655869"/>
            <a:ext cx="1124943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180000" tIns="144000" rIns="180000" bIns="144000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SNMP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434242" y="2962250"/>
            <a:ext cx="3221969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180000" tIns="144000" rIns="180000" bIns="14400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UDP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766240" y="2962250"/>
            <a:ext cx="3448678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180000" tIns="144000" rIns="180000" bIns="14400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TCP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766240" y="4272568"/>
            <a:ext cx="1599034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180000" tIns="144000" rIns="180000" bIns="14400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IP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87067" y="4268631"/>
            <a:ext cx="1625382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180000" tIns="144000" rIns="180000" bIns="14400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ARP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434242" y="4272568"/>
            <a:ext cx="1471758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180000" tIns="144000" rIns="180000" bIns="14400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ICMP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127793" y="4272568"/>
            <a:ext cx="1528417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180000" tIns="144000" rIns="180000" bIns="14400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IGMP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763772" y="5582886"/>
            <a:ext cx="2159340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180000" tIns="144000" rIns="180000" bIns="14400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Ethernet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132779" y="5582886"/>
            <a:ext cx="2193970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180000" tIns="144000" rIns="180000" bIns="14400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Token Ring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546073" y="5582886"/>
            <a:ext cx="2110137" cy="6601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lIns="180000" tIns="144000" rIns="180000" bIns="144000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Frame Relay</a:t>
            </a:r>
            <a:endParaRPr lang="ru-RU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40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4427" y="585454"/>
            <a:ext cx="884903" cy="88490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48" y="1987858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C:\WINDOWS\system32&gt;tracert washington.edu</a:t>
            </a:r>
          </a:p>
          <a:p>
            <a:pPr marL="0" indent="0">
              <a:buNone/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Tracing route to washington.edu [128.95.155.198] over a maximum of 30 hops: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75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48148E-6 L -0.03633 0.15 " pathEditMode="fixed" rAng="0" ptsTypes="AA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3" y="750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778E-17 1.85185E-6 L 0.20951 0.04352 " pathEditMode="fixed" rAng="0" ptsTypes="AA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21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C:\WINDOWS\system32&gt;tracert washington.edu</a:t>
            </a:r>
          </a:p>
          <a:p>
            <a:pPr marL="0" indent="0">
              <a:buNone/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Tracing route to washington.edu [128.95.155.198] over a maximum of 30 hops: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1     2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DLINK-1521 [10.10.10.1]</a:t>
            </a:r>
          </a:p>
        </p:txBody>
      </p:sp>
    </p:spTree>
    <p:extLst>
      <p:ext uri="{BB962C8B-B14F-4D97-AF65-F5344CB8AC3E}">
        <p14:creationId xmlns:p14="http://schemas.microsoft.com/office/powerpoint/2010/main" val="354252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C:\WINDOWS\system32&gt;tracert washington.edu</a:t>
            </a:r>
          </a:p>
          <a:p>
            <a:pPr marL="0" indent="0">
              <a:buNone/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Tracing route to washington.edu [128.95.155.198] over a maximum of 30 hops: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1     2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DLINK-1521 [10.10.10.1]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2     2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10.1.1.1</a:t>
            </a:r>
          </a:p>
        </p:txBody>
      </p:sp>
    </p:spTree>
    <p:extLst>
      <p:ext uri="{BB962C8B-B14F-4D97-AF65-F5344CB8AC3E}">
        <p14:creationId xmlns:p14="http://schemas.microsoft.com/office/powerpoint/2010/main" val="69349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endParaRPr lang="en-US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Tracing route to washington.edu [128.95.155.198] over a maximum of 30 hops: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1     2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DLINK-1521 [10.10.10.1]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2     2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10.1.1.1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3     3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172-0-1-1.lightspeed.brhmal.sbcglobal.net [172.0.1.1]</a:t>
            </a:r>
          </a:p>
        </p:txBody>
      </p:sp>
    </p:spTree>
    <p:extLst>
      <p:ext uri="{BB962C8B-B14F-4D97-AF65-F5344CB8AC3E}">
        <p14:creationId xmlns:p14="http://schemas.microsoft.com/office/powerpoint/2010/main" val="4078315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3000" contras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5" b="804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874" y="1696065"/>
            <a:ext cx="884903" cy="884903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71" y="2282826"/>
            <a:ext cx="884903" cy="884903"/>
          </a:xfrm>
          <a:prstGeom prst="rect">
            <a:avLst/>
          </a:prstGeom>
        </p:spPr>
      </p:pic>
      <p:sp>
        <p:nvSpPr>
          <p:cNvPr id="9" name="Объект 8"/>
          <p:cNvSpPr>
            <a:spLocks noGrp="1"/>
          </p:cNvSpPr>
          <p:nvPr>
            <p:ph idx="1"/>
          </p:nvPr>
        </p:nvSpPr>
        <p:spPr>
          <a:xfrm>
            <a:off x="1523999" y="4277032"/>
            <a:ext cx="9144001" cy="2580968"/>
          </a:xfr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216000" tIns="216000" rIns="216000" bIns="216000"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Tracing route to washington.edu [128.95.155.198] over a maximum of 30 hops: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1     2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DLINK-1521 [10.10.10.1]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2     2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10.1.1.1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3     3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5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172-0-1-1.lightspeed.brhmal.sbcglobal.net [172.0.1.1]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  4     3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2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   3 </a:t>
            </a:r>
            <a:r>
              <a:rPr lang="en-US" sz="2000" dirty="0" err="1" smtClean="0">
                <a:solidFill>
                  <a:schemeClr val="bg1"/>
                </a:solidFill>
              </a:rPr>
              <a:t>ms</a:t>
            </a:r>
            <a:r>
              <a:rPr lang="en-US" sz="2000" dirty="0" smtClean="0">
                <a:solidFill>
                  <a:schemeClr val="bg1"/>
                </a:solidFill>
              </a:rPr>
              <a:t>  194.85.161.1</a:t>
            </a:r>
          </a:p>
        </p:txBody>
      </p:sp>
    </p:spTree>
    <p:extLst>
      <p:ext uri="{BB962C8B-B14F-4D97-AF65-F5344CB8AC3E}">
        <p14:creationId xmlns:p14="http://schemas.microsoft.com/office/powerpoint/2010/main" val="264662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820</Words>
  <Application>Microsoft Office PowerPoint</Application>
  <PresentationFormat>Широкоэкранный</PresentationFormat>
  <Paragraphs>102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Тема Office</vt:lpstr>
      <vt:lpstr>How computers communicate?</vt:lpstr>
      <vt:lpstr>Data communications play an important role for people, organizations, companies, governments from all over the world</vt:lpstr>
      <vt:lpstr>TCP/IP protocol</vt:lpstr>
      <vt:lpstr>TCP/IP protocol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computers communicate?</dc:title>
  <dc:creator>Егор Макаренко</dc:creator>
  <cp:lastModifiedBy>Егор Макаренко</cp:lastModifiedBy>
  <cp:revision>25</cp:revision>
  <dcterms:created xsi:type="dcterms:W3CDTF">2016-06-02T17:44:56Z</dcterms:created>
  <dcterms:modified xsi:type="dcterms:W3CDTF">2016-06-03T07:31:43Z</dcterms:modified>
</cp:coreProperties>
</file>

<file path=docProps/thumbnail.jpeg>
</file>